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4"/>
  </p:sldMasterIdLst>
  <p:notesMasterIdLst>
    <p:notesMasterId r:id="rId31"/>
  </p:notesMasterIdLst>
  <p:sldIdLst>
    <p:sldId id="311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308" r:id="rId15"/>
    <p:sldId id="301" r:id="rId16"/>
    <p:sldId id="314" r:id="rId17"/>
    <p:sldId id="300" r:id="rId18"/>
    <p:sldId id="287" r:id="rId19"/>
    <p:sldId id="288" r:id="rId20"/>
    <p:sldId id="307" r:id="rId21"/>
    <p:sldId id="289" r:id="rId22"/>
    <p:sldId id="291" r:id="rId23"/>
    <p:sldId id="309" r:id="rId24"/>
    <p:sldId id="310" r:id="rId25"/>
    <p:sldId id="293" r:id="rId26"/>
    <p:sldId id="295" r:id="rId27"/>
    <p:sldId id="312" r:id="rId28"/>
    <p:sldId id="313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C09D30-F116-4DDF-98CF-72127E6F7105}" v="1" dt="2023-12-14T04:35:47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95" d="100"/>
          <a:sy n="95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273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4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45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1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647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19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5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0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06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D1E15B-6FE6-9213-F550-0E0247D350A6}"/>
              </a:ext>
            </a:extLst>
          </p:cNvPr>
          <p:cNvSpPr/>
          <p:nvPr/>
        </p:nvSpPr>
        <p:spPr>
          <a:xfrm>
            <a:off x="1946031" y="984738"/>
            <a:ext cx="8428892" cy="482990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/>
              <a:t>PRATIK MANE</a:t>
            </a:r>
          </a:p>
          <a:p>
            <a:pPr algn="ctr"/>
            <a:r>
              <a:rPr lang="en-US" sz="3300" b="1" dirty="0"/>
              <a:t>YEAR – 2004</a:t>
            </a:r>
          </a:p>
          <a:p>
            <a:pPr algn="ctr"/>
            <a:r>
              <a:rPr lang="en-US" sz="3300" b="1" dirty="0"/>
              <a:t>MODEL –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84367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2BA6-F88F-D79D-6C0A-3DEB24B2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of the merged data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EDAADD-0FAD-6EF6-0A05-BA8E87C20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035" y="2286000"/>
            <a:ext cx="8608068" cy="4022725"/>
          </a:xfrm>
        </p:spPr>
      </p:pic>
    </p:spTree>
    <p:extLst>
      <p:ext uri="{BB962C8B-B14F-4D97-AF65-F5344CB8AC3E}">
        <p14:creationId xmlns:p14="http://schemas.microsoft.com/office/powerpoint/2010/main" val="213510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D07D7A-4A40-486A-CE7F-D28429C96EEF}"/>
              </a:ext>
            </a:extLst>
          </p:cNvPr>
          <p:cNvSpPr/>
          <p:nvPr/>
        </p:nvSpPr>
        <p:spPr>
          <a:xfrm>
            <a:off x="597877" y="269631"/>
            <a:ext cx="8475785" cy="1184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300" b="1" dirty="0"/>
              <a:t>HEATMAP TO  SEE THE CORRELATION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167369-EE56-BD6B-E5A5-BA1188FF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3" y="1570892"/>
            <a:ext cx="8720382" cy="52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45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D112-2D34-4C0C-392F-34CF348B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Excel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544E9A-596F-C079-C05B-2D7E2155E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3" y="1922586"/>
            <a:ext cx="10163907" cy="4386140"/>
          </a:xfrm>
        </p:spPr>
      </p:pic>
    </p:spTree>
    <p:extLst>
      <p:ext uri="{BB962C8B-B14F-4D97-AF65-F5344CB8AC3E}">
        <p14:creationId xmlns:p14="http://schemas.microsoft.com/office/powerpoint/2010/main" val="16598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0A76C5-C2F9-5CC4-9FBE-EFF9846CAA3A}"/>
              </a:ext>
            </a:extLst>
          </p:cNvPr>
          <p:cNvSpPr/>
          <p:nvPr/>
        </p:nvSpPr>
        <p:spPr>
          <a:xfrm>
            <a:off x="2590800" y="1383323"/>
            <a:ext cx="6365631" cy="416169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MODEL PROCESSING </a:t>
            </a:r>
          </a:p>
          <a:p>
            <a:pPr algn="ctr"/>
            <a:r>
              <a:rPr lang="en-US" sz="3600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546136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5346-2828-E1FC-0206-B4DDE6A7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5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Learning Methodology</a:t>
            </a:r>
          </a:p>
        </p:txBody>
      </p:sp>
      <p:pic>
        <p:nvPicPr>
          <p:cNvPr id="17" name="Content Placeholder 16" descr="A drawing of a pyramid&#10;&#10;Description automatically generated">
            <a:extLst>
              <a:ext uri="{FF2B5EF4-FFF2-40B4-BE49-F238E27FC236}">
                <a16:creationId xmlns:a16="http://schemas.microsoft.com/office/drawing/2014/main" id="{63B72B21-A234-8973-D112-085162376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6556" y="391803"/>
            <a:ext cx="6306980" cy="6306980"/>
          </a:xfrm>
        </p:spPr>
      </p:pic>
      <p:sp>
        <p:nvSpPr>
          <p:cNvPr id="6" name="AutoShape 4" descr="An illustration of a Random Forest algorithm diagram, showing a collection of decision trees that represent the ensemble learning method. Each tree is depicted as a separate entity, branching out from the root to its leaves, where each leaf node represents a decision outcome. The trees are shown together to symbolize that the Random Forest aggregates the decisions of individual trees to form a final prediction, which is typically more robust and accurate than any single tree's prediction.">
            <a:extLst>
              <a:ext uri="{FF2B5EF4-FFF2-40B4-BE49-F238E27FC236}">
                <a16:creationId xmlns:a16="http://schemas.microsoft.com/office/drawing/2014/main" id="{36F243FA-E021-F3D4-0EAD-6BDF011011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39969" y="585216"/>
            <a:ext cx="5920155" cy="59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B925B9-4ACD-61CD-B38F-B7A6E241F85B}"/>
              </a:ext>
            </a:extLst>
          </p:cNvPr>
          <p:cNvSpPr txBox="1"/>
          <p:nvPr/>
        </p:nvSpPr>
        <p:spPr>
          <a:xfrm>
            <a:off x="281354" y="1905316"/>
            <a:ext cx="48885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Data Retrieval</a:t>
            </a:r>
            <a:r>
              <a:rPr lang="en-US" b="0" i="0" dirty="0">
                <a:effectLst/>
                <a:latin typeface="Söhne"/>
              </a:rPr>
              <a:t>: Load the dataset into the workflow.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Set Role</a:t>
            </a:r>
            <a:r>
              <a:rPr lang="en-US" b="0" i="0" dirty="0">
                <a:effectLst/>
                <a:latin typeface="Söhne"/>
              </a:rPr>
              <a:t>: Designate roles to specific data columns, such as the target variable.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Select Attributes</a:t>
            </a:r>
            <a:r>
              <a:rPr lang="en-US" b="0" i="0" dirty="0">
                <a:effectLst/>
                <a:latin typeface="Söhne"/>
              </a:rPr>
              <a:t>: Choose relevant features to include in the model.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Split Data</a:t>
            </a:r>
            <a:r>
              <a:rPr lang="en-US" b="0" i="0" dirty="0">
                <a:effectLst/>
                <a:latin typeface="Söhne"/>
              </a:rPr>
              <a:t>: Divide the dataset into training and testing subsets.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Deep Learning</a:t>
            </a:r>
            <a:r>
              <a:rPr lang="en-US" b="0" i="0" dirty="0">
                <a:effectLst/>
                <a:latin typeface="Söhne"/>
              </a:rPr>
              <a:t>: Construct and train the neural network model on the training data.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Apply Model</a:t>
            </a:r>
            <a:r>
              <a:rPr lang="en-US" b="0" i="0" dirty="0">
                <a:effectLst/>
                <a:latin typeface="Söhne"/>
              </a:rPr>
              <a:t>: Use the model to predict outcomes on both training and testing sets.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Performance</a:t>
            </a:r>
            <a:r>
              <a:rPr lang="en-US" b="0" i="0" dirty="0">
                <a:effectLst/>
                <a:latin typeface="Söhne"/>
              </a:rPr>
              <a:t>: Evaluate the model's predictions using appropriate metrics.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3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5EAA-229C-47DD-15DC-BC0BA87E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file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F5050BE-3CCD-46F7-F57E-5E24957CE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638" y="2286000"/>
            <a:ext cx="7236862" cy="4022725"/>
          </a:xfrm>
        </p:spPr>
      </p:pic>
    </p:spTree>
    <p:extLst>
      <p:ext uri="{BB962C8B-B14F-4D97-AF65-F5344CB8AC3E}">
        <p14:creationId xmlns:p14="http://schemas.microsoft.com/office/powerpoint/2010/main" val="163508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C9BF-39BF-0541-0ECC-8F226231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Imported data and attribute selection</a:t>
            </a:r>
            <a:endParaRPr lang="en-US" dirty="0"/>
          </a:p>
        </p:txBody>
      </p:sp>
      <p:pic>
        <p:nvPicPr>
          <p:cNvPr id="14" name="Content Placeholder 14">
            <a:extLst>
              <a:ext uri="{FF2B5EF4-FFF2-40B4-BE49-F238E27FC236}">
                <a16:creationId xmlns:a16="http://schemas.microsoft.com/office/drawing/2014/main" id="{3AB140C1-95FE-C941-2089-26E46BC22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0867" y="2250059"/>
            <a:ext cx="5359582" cy="4022725"/>
          </a:xfr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CB448C02-4384-1364-95A2-D74AF4BF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823447"/>
            <a:ext cx="3038769" cy="50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55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6182-50D3-6EA5-A965-02A32AFE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851" y="280416"/>
            <a:ext cx="9720072" cy="1499616"/>
          </a:xfrm>
        </p:spPr>
        <p:txBody>
          <a:bodyPr/>
          <a:lstStyle/>
          <a:p>
            <a:r>
              <a:rPr lang="en-US" dirty="0"/>
              <a:t>Set Role and Split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9C9AE8-892D-C095-AEDF-5EA5ADD72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1" y="1780032"/>
            <a:ext cx="2262554" cy="13441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1491B-9FDE-B85B-509E-3DB9C516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47" y="1780032"/>
            <a:ext cx="1834415" cy="118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27AB8-388F-04A6-43C6-B5F77E109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02" y="2968855"/>
            <a:ext cx="5697706" cy="3608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CE5C5-728A-16D6-4A17-A180E2FDD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429" y="2968855"/>
            <a:ext cx="6033571" cy="36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95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8065-3916-13C1-73BC-03141577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6E8FF4-D274-6FDC-8C3F-A97C56371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832" y="2084832"/>
            <a:ext cx="10632830" cy="4104953"/>
          </a:xfrm>
        </p:spPr>
      </p:pic>
    </p:spTree>
    <p:extLst>
      <p:ext uri="{BB962C8B-B14F-4D97-AF65-F5344CB8AC3E}">
        <p14:creationId xmlns:p14="http://schemas.microsoft.com/office/powerpoint/2010/main" val="1437391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4814-598A-042E-D4F6-BB07B9BC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116293"/>
            <a:ext cx="9720072" cy="1499616"/>
          </a:xfrm>
        </p:spPr>
        <p:txBody>
          <a:bodyPr/>
          <a:lstStyle/>
          <a:p>
            <a:r>
              <a:rPr lang="en-US" dirty="0"/>
              <a:t>Accuracy and precision and recall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7E29F2-8391-7BE9-3784-381464A3C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08" y="1383398"/>
            <a:ext cx="10452763" cy="169178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2FA264-CBC4-B0C5-BAFF-9F5601BF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8" y="3075185"/>
            <a:ext cx="10452763" cy="1691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5D50C6-BC66-1B11-DA95-7333AF6F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08" y="4927990"/>
            <a:ext cx="10452763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4DDA-3381-4652-6DB8-54D6F2D0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7" y="113876"/>
            <a:ext cx="9720072" cy="1499616"/>
          </a:xfrm>
        </p:spPr>
        <p:txBody>
          <a:bodyPr/>
          <a:lstStyle/>
          <a:p>
            <a:r>
              <a:rPr lang="en-US" spc="150" dirty="0"/>
              <a:t>Create table In Hive using Hadoop Cluster in </a:t>
            </a:r>
            <a:r>
              <a:rPr lang="en-US" spc="150" dirty="0" err="1"/>
              <a:t>aws</a:t>
            </a:r>
            <a:endParaRPr lang="en-US" dirty="0"/>
          </a:p>
        </p:txBody>
      </p:sp>
      <p:pic>
        <p:nvPicPr>
          <p:cNvPr id="4" name="Content Placeholder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F20F8C0-EFF3-4DB9-4E53-4B9C2CE2C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3310" b="1"/>
          <a:stretch/>
        </p:blipFill>
        <p:spPr bwMode="auto">
          <a:xfrm>
            <a:off x="2990135" y="1253765"/>
            <a:ext cx="5618375" cy="532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146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3EA9F0-EA08-FB50-7BB6-E22B5FF260B3}"/>
              </a:ext>
            </a:extLst>
          </p:cNvPr>
          <p:cNvSpPr/>
          <p:nvPr/>
        </p:nvSpPr>
        <p:spPr>
          <a:xfrm>
            <a:off x="1242646" y="1195754"/>
            <a:ext cx="9683262" cy="36693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WE HAVE SELECTED DEEP LEARNING AS OUR FINAL MODEL FOR TESTING</a:t>
            </a:r>
          </a:p>
        </p:txBody>
      </p:sp>
    </p:spTree>
    <p:extLst>
      <p:ext uri="{BB962C8B-B14F-4D97-AF65-F5344CB8AC3E}">
        <p14:creationId xmlns:p14="http://schemas.microsoft.com/office/powerpoint/2010/main" val="296761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A8E1-937D-3E1D-0002-1541A7EB7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98354"/>
            <a:ext cx="9720072" cy="1499616"/>
          </a:xfrm>
        </p:spPr>
        <p:txBody>
          <a:bodyPr/>
          <a:lstStyle/>
          <a:p>
            <a:r>
              <a:rPr lang="en-US" dirty="0"/>
              <a:t>Labeled and unlabeled attribute selections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656BFAD-4382-C05B-1074-C07B3924C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543" y="2636920"/>
            <a:ext cx="5359582" cy="40227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08AC3-6C83-CA53-3E6C-971B05D4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153" y="1372613"/>
            <a:ext cx="1662088" cy="1264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F8BEF0-2C4D-D9E3-D498-F7815A0A0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027" y="1495457"/>
            <a:ext cx="1662088" cy="10186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33193D-C539-4DF6-F79F-2F1EEB39B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76" y="2636920"/>
            <a:ext cx="559826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7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0632-F9DE-36B2-1781-C545A50B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final model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2A17384-6B73-5BBB-433F-56CDC01BA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957754"/>
            <a:ext cx="9720071" cy="4315030"/>
          </a:xfrm>
        </p:spPr>
      </p:pic>
    </p:spTree>
    <p:extLst>
      <p:ext uri="{BB962C8B-B14F-4D97-AF65-F5344CB8AC3E}">
        <p14:creationId xmlns:p14="http://schemas.microsoft.com/office/powerpoint/2010/main" val="427834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7CC2A-9E53-C1FC-45ED-62CFC439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6" y="163185"/>
            <a:ext cx="9720072" cy="1499616"/>
          </a:xfrm>
        </p:spPr>
        <p:txBody>
          <a:bodyPr/>
          <a:lstStyle/>
          <a:p>
            <a:r>
              <a:rPr lang="en-US" dirty="0"/>
              <a:t>Accuracy and Precision and recall for final testing model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51C4A4-AEC3-0432-201A-34F996867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746" y="1662801"/>
            <a:ext cx="9720262" cy="138246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59A072-C4B1-286C-21F1-9EE560FA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46" y="3045265"/>
            <a:ext cx="9720262" cy="1699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4D09AA-0D2C-B45C-CBFD-B286FBD8D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46" y="4744672"/>
            <a:ext cx="9720262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02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45B0B-DA9C-3F40-8A80-FA0608CD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78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6851-E3A2-3BF4-B1ED-30899658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66" y="176784"/>
            <a:ext cx="9720072" cy="1499616"/>
          </a:xfrm>
        </p:spPr>
        <p:txBody>
          <a:bodyPr/>
          <a:lstStyle/>
          <a:p>
            <a:r>
              <a:rPr lang="en-US" dirty="0"/>
              <a:t>PREDICTION FOR MERGED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0AB3D-FA62-685C-D336-15AB4790C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831" y="1676400"/>
            <a:ext cx="10441041" cy="4911969"/>
          </a:xfrm>
        </p:spPr>
      </p:pic>
    </p:spTree>
    <p:extLst>
      <p:ext uri="{BB962C8B-B14F-4D97-AF65-F5344CB8AC3E}">
        <p14:creationId xmlns:p14="http://schemas.microsoft.com/office/powerpoint/2010/main" val="88078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19DC-8FCB-71AD-A7C4-9667F77C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164123"/>
            <a:ext cx="9720072" cy="1499616"/>
          </a:xfrm>
        </p:spPr>
        <p:txBody>
          <a:bodyPr/>
          <a:lstStyle/>
          <a:p>
            <a:r>
              <a:rPr lang="en-US" dirty="0"/>
              <a:t>Prediction for 10 dataset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A342AD1-2FD7-6BD0-37C0-AEED0AC10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1699846"/>
            <a:ext cx="9720262" cy="4994031"/>
          </a:xfrm>
        </p:spPr>
      </p:pic>
    </p:spTree>
    <p:extLst>
      <p:ext uri="{BB962C8B-B14F-4D97-AF65-F5344CB8AC3E}">
        <p14:creationId xmlns:p14="http://schemas.microsoft.com/office/powerpoint/2010/main" val="387319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FDFE-2A2A-B292-7F7F-2E35DC2E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the Count and counting the size of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6A43A6-4A34-8972-932C-4AF254A8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9720072" cy="4187952"/>
          </a:xfrm>
        </p:spPr>
      </p:pic>
    </p:spTree>
    <p:extLst>
      <p:ext uri="{BB962C8B-B14F-4D97-AF65-F5344CB8AC3E}">
        <p14:creationId xmlns:p14="http://schemas.microsoft.com/office/powerpoint/2010/main" val="385918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C47E-1963-0366-D056-9465E4FE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Randomizing AND FETCHING 30,000 RECORDS</a:t>
            </a:r>
            <a:br>
              <a:rPr lang="en-US" dirty="0"/>
            </a:br>
            <a:r>
              <a:rPr lang="en-US" dirty="0"/>
              <a:t>ALONG WITH COUNT TO DISPLAY 30,000 RECORDS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67132-AA08-23A6-8DCC-581AA44B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946030"/>
            <a:ext cx="9720072" cy="4326753"/>
          </a:xfrm>
        </p:spPr>
      </p:pic>
    </p:spTree>
    <p:extLst>
      <p:ext uri="{BB962C8B-B14F-4D97-AF65-F5344CB8AC3E}">
        <p14:creationId xmlns:p14="http://schemas.microsoft.com/office/powerpoint/2010/main" val="424706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5DDB-1CAD-EE7A-F56A-1A53F036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DELAYED COLUMN Verifying if the condition is applied properly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B6F17C-2FF0-FFC3-E6FD-22D8A2D29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667" y="2575093"/>
            <a:ext cx="6492803" cy="3444538"/>
          </a:xfrm>
        </p:spPr>
      </p:pic>
    </p:spTree>
    <p:extLst>
      <p:ext uri="{BB962C8B-B14F-4D97-AF65-F5344CB8AC3E}">
        <p14:creationId xmlns:p14="http://schemas.microsoft.com/office/powerpoint/2010/main" val="294362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94C04-D7B7-29FF-864A-713AADAE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34" y="31973"/>
            <a:ext cx="9720072" cy="1499616"/>
          </a:xfrm>
        </p:spPr>
        <p:txBody>
          <a:bodyPr/>
          <a:lstStyle/>
          <a:p>
            <a:r>
              <a:rPr lang="en-US" dirty="0"/>
              <a:t>Export 30,000 in </a:t>
            </a:r>
            <a:r>
              <a:rPr lang="en-US" dirty="0" err="1"/>
              <a:t>Winscp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0BB291-BAE3-2ED8-54B2-081E65BA8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438" y="2286000"/>
            <a:ext cx="7095261" cy="4022725"/>
          </a:xfrm>
          <a:prstGeom prst="rect">
            <a:avLst/>
          </a:prstGeom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A84ACD1F-A2BE-6B03-2A99-E7211229F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33" y="1352480"/>
            <a:ext cx="10403304" cy="120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8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FA7E-D461-6B5E-3034-CA1C184A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pc="150" dirty="0"/>
              <a:t>Merging data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D1A246-97DB-31E8-D438-0556E2C5D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1899138"/>
            <a:ext cx="9720072" cy="4513385"/>
          </a:xfrm>
        </p:spPr>
      </p:pic>
    </p:spTree>
    <p:extLst>
      <p:ext uri="{BB962C8B-B14F-4D97-AF65-F5344CB8AC3E}">
        <p14:creationId xmlns:p14="http://schemas.microsoft.com/office/powerpoint/2010/main" val="208069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E7F4-E792-19F7-BC6E-0B096E11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null columns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7D2F5AC-0883-61F0-D09F-8DDD8CA83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239" y="2084832"/>
            <a:ext cx="8706187" cy="4022725"/>
          </a:xfrm>
        </p:spPr>
      </p:pic>
    </p:spTree>
    <p:extLst>
      <p:ext uri="{BB962C8B-B14F-4D97-AF65-F5344CB8AC3E}">
        <p14:creationId xmlns:p14="http://schemas.microsoft.com/office/powerpoint/2010/main" val="19655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01BC-C687-89D3-A384-53B9E7E3E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Remove unnecessary columns and replacing categorical variable with mode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58BE7-DF51-D870-CD8F-3C93B522C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751" y="1499616"/>
            <a:ext cx="9720262" cy="87453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F2FC97C-F16A-F603-68D5-39A23AAE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51" y="2403940"/>
            <a:ext cx="9720262" cy="721894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EDE1EB7-C51A-D5C3-7E63-544E0A0C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51" y="3155621"/>
            <a:ext cx="9720262" cy="37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93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1691</TotalTime>
  <Words>234</Words>
  <Application>Microsoft Office PowerPoint</Application>
  <PresentationFormat>Widescreen</PresentationFormat>
  <Paragraphs>35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Söhne</vt:lpstr>
      <vt:lpstr>Tw Cen MT</vt:lpstr>
      <vt:lpstr>Tw Cen MT Condensed</vt:lpstr>
      <vt:lpstr>Wingdings 3</vt:lpstr>
      <vt:lpstr>Integral</vt:lpstr>
      <vt:lpstr>PowerPoint Presentation</vt:lpstr>
      <vt:lpstr>Create table In Hive using Hadoop Cluster in aws</vt:lpstr>
      <vt:lpstr>Uploading the Count and counting the size of data</vt:lpstr>
      <vt:lpstr>Randomizing AND FETCHING 30,000 RECORDS ALONG WITH COUNT TO DISPLAY 30,000 RECORDS</vt:lpstr>
      <vt:lpstr>ADDING DELAYED COLUMN Verifying if the condition is applied properly</vt:lpstr>
      <vt:lpstr>Export 30,000 in Winscp</vt:lpstr>
      <vt:lpstr>Merging data</vt:lpstr>
      <vt:lpstr>Finding null columns</vt:lpstr>
      <vt:lpstr>Remove unnecessary columns and replacing categorical variable with mode </vt:lpstr>
      <vt:lpstr>Info of the merged data</vt:lpstr>
      <vt:lpstr>PowerPoint Presentation</vt:lpstr>
      <vt:lpstr>Merged Excel File</vt:lpstr>
      <vt:lpstr>PowerPoint Presentation</vt:lpstr>
      <vt:lpstr>Deep Learning Methodology</vt:lpstr>
      <vt:lpstr>Merged file</vt:lpstr>
      <vt:lpstr>Imported data and attribute selection</vt:lpstr>
      <vt:lpstr>Set Role and Split data</vt:lpstr>
      <vt:lpstr>Process</vt:lpstr>
      <vt:lpstr>Accuracy and precision and recall</vt:lpstr>
      <vt:lpstr>PowerPoint Presentation</vt:lpstr>
      <vt:lpstr>Labeled and unlabeled attribute selections</vt:lpstr>
      <vt:lpstr>Process for final model</vt:lpstr>
      <vt:lpstr>Accuracy and Precision and recall for final testing model</vt:lpstr>
      <vt:lpstr>PowerPoint Presentation</vt:lpstr>
      <vt:lpstr>PREDICTION FOR MERGED DATA</vt:lpstr>
      <vt:lpstr>Prediction for 10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  GROUP PROJECT</dc:title>
  <dc:creator>Pratik Mane</dc:creator>
  <cp:lastModifiedBy>Pratik Mane</cp:lastModifiedBy>
  <cp:revision>16</cp:revision>
  <dcterms:created xsi:type="dcterms:W3CDTF">2023-12-13T00:35:30Z</dcterms:created>
  <dcterms:modified xsi:type="dcterms:W3CDTF">2023-12-15T19:26:47Z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